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38648C-473B-4AC3-80C0-73CA461C2148}" v="65" dt="2026-06-29T19:43:31.321"/>
    <p1510:client id="{77544064-3BD6-4233-9761-622F141A9111}" v="2035" dt="2026-06-29T15:31:28.5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77" d="100"/>
          <a:sy n="77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75099-B3AD-44D7-919B-BCB6DC3E7F21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2527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BF121-2723-4D35-ADA9-215CD054C4BC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473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F54BA-4BC6-480F-839C-951A49B248A9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786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DD0EA-4726-4440-BF9D-E88296FC3068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1509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AD10D-99D1-46B2-A85A-C16850FCF8CF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558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67E51-34D6-4E3D-8F41-CC63EA446EDD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276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9E550-CE3F-497F-B953-7DE0932F91C0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415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0BF4-BAA0-4539-95F2-9C4277F97478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5293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9884E-D945-496C-84BE-49C61F78F9EC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7081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15DA-6CBC-4AEF-A85F-371C66916CF8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0311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007E4-95E8-4ABC-B20B-51235318A487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2813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CD438618-DEE5-47CF-A8B2-A9E090D503CD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E30AF5A0-43BB-4336-8627-9123B9144D80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983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672">
          <p15:clr>
            <a:srgbClr val="F26B43"/>
          </p15:clr>
        </p15:guide>
        <p15:guide id="4" orient="horz" pos="912">
          <p15:clr>
            <a:srgbClr val="F26B43"/>
          </p15:clr>
        </p15:guide>
        <p15:guide id="5" pos="7176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3864">
          <p15:clr>
            <a:srgbClr val="F26B43"/>
          </p15:clr>
        </p15:guide>
        <p15:guide id="8" orient="horz" pos="4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idjeimj@mail.ru" TargetMode="External"/><Relationship Id="rId2" Type="http://schemas.openxmlformats.org/officeDocument/2006/relationships/hyperlink" Target="https://vk.com/davidthebestnumberon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18" Type="http://schemas.openxmlformats.org/officeDocument/2006/relationships/image" Target="../media/image33.jpeg"/><Relationship Id="rId3" Type="http://schemas.openxmlformats.org/officeDocument/2006/relationships/image" Target="../media/image18.jpeg"/><Relationship Id="rId21" Type="http://schemas.openxmlformats.org/officeDocument/2006/relationships/image" Target="../media/image36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17" Type="http://schemas.openxmlformats.org/officeDocument/2006/relationships/image" Target="../media/image32.jpeg"/><Relationship Id="rId25" Type="http://schemas.openxmlformats.org/officeDocument/2006/relationships/image" Target="../media/image40.jpeg"/><Relationship Id="rId2" Type="http://schemas.openxmlformats.org/officeDocument/2006/relationships/image" Target="../media/image17.jpeg"/><Relationship Id="rId16" Type="http://schemas.openxmlformats.org/officeDocument/2006/relationships/image" Target="../media/image31.jpeg"/><Relationship Id="rId20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24" Type="http://schemas.openxmlformats.org/officeDocument/2006/relationships/image" Target="../media/image39.jpeg"/><Relationship Id="rId5" Type="http://schemas.openxmlformats.org/officeDocument/2006/relationships/image" Target="../media/image20.jpeg"/><Relationship Id="rId15" Type="http://schemas.openxmlformats.org/officeDocument/2006/relationships/image" Target="../media/image30.jpeg"/><Relationship Id="rId23" Type="http://schemas.openxmlformats.org/officeDocument/2006/relationships/image" Target="../media/image38.jpeg"/><Relationship Id="rId10" Type="http://schemas.openxmlformats.org/officeDocument/2006/relationships/image" Target="../media/image25.jpeg"/><Relationship Id="rId19" Type="http://schemas.openxmlformats.org/officeDocument/2006/relationships/image" Target="../media/image34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Relationship Id="rId22" Type="http://schemas.openxmlformats.org/officeDocument/2006/relationships/image" Target="../media/image3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10" Type="http://schemas.openxmlformats.org/officeDocument/2006/relationships/image" Target="../media/image48.jpeg"/><Relationship Id="rId4" Type="http://schemas.openxmlformats.org/officeDocument/2006/relationships/image" Target="../media/image43.jpeg"/><Relationship Id="rId9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13" Type="http://schemas.openxmlformats.org/officeDocument/2006/relationships/image" Target="../media/image66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12" Type="http://schemas.openxmlformats.org/officeDocument/2006/relationships/image" Target="../media/image6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openxmlformats.org/officeDocument/2006/relationships/image" Target="../media/image58.jpeg"/><Relationship Id="rId10" Type="http://schemas.openxmlformats.org/officeDocument/2006/relationships/image" Target="../media/image63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Relationship Id="rId14" Type="http://schemas.openxmlformats.org/officeDocument/2006/relationships/image" Target="../media/image6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13" Type="http://schemas.openxmlformats.org/officeDocument/2006/relationships/image" Target="../media/image79.pn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12" Type="http://schemas.openxmlformats.org/officeDocument/2006/relationships/image" Target="../media/image78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11" Type="http://schemas.openxmlformats.org/officeDocument/2006/relationships/image" Target="../media/image77.jpeg"/><Relationship Id="rId5" Type="http://schemas.openxmlformats.org/officeDocument/2006/relationships/image" Target="../media/image71.jpeg"/><Relationship Id="rId10" Type="http://schemas.openxmlformats.org/officeDocument/2006/relationships/image" Target="../media/image76.jpe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11" Type="http://schemas.openxmlformats.org/officeDocument/2006/relationships/image" Target="../media/image33.jpeg"/><Relationship Id="rId5" Type="http://schemas.openxmlformats.org/officeDocument/2006/relationships/image" Target="../media/image83.jpeg"/><Relationship Id="rId10" Type="http://schemas.openxmlformats.org/officeDocument/2006/relationships/image" Target="../media/image88.jpeg"/><Relationship Id="rId4" Type="http://schemas.openxmlformats.org/officeDocument/2006/relationships/image" Target="../media/image82.jpeg"/><Relationship Id="rId9" Type="http://schemas.openxmlformats.org/officeDocument/2006/relationships/image" Target="../media/image8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didjeimj@mail.ru" TargetMode="External"/><Relationship Id="rId2" Type="http://schemas.openxmlformats.org/officeDocument/2006/relationships/hyperlink" Target="https://vk.com/davidthebestnumberon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8426" y="889820"/>
            <a:ext cx="11769042" cy="5186784"/>
          </a:xfrm>
        </p:spPr>
        <p:txBody>
          <a:bodyPr>
            <a:normAutofit/>
          </a:bodyPr>
          <a:lstStyle/>
          <a:p>
            <a:r>
              <a:rPr lang="ru-RU" sz="4000" dirty="0"/>
              <a:t>Байкальский государственный университет​</a:t>
            </a:r>
            <a:br>
              <a:rPr lang="ru-RU" sz="4000" dirty="0"/>
            </a:br>
            <a:r>
              <a:rPr lang="ru-RU" sz="4000" dirty="0"/>
              <a:t>Студенческий спортивный клуб "Байкал"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8022" y="3369501"/>
            <a:ext cx="6872179" cy="2707103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smtClean="0"/>
              <a:t>Директор ССК «Байкал» – Преловский Александр Александрович </a:t>
            </a:r>
          </a:p>
          <a:p>
            <a:r>
              <a:rPr lang="ru-RU" sz="1800" dirty="0" smtClean="0"/>
              <a:t>Телефон: 89086475458</a:t>
            </a:r>
          </a:p>
          <a:p>
            <a:r>
              <a:rPr lang="ru-RU" sz="1800" dirty="0">
                <a:solidFill>
                  <a:srgbClr val="000000"/>
                </a:solidFill>
              </a:rPr>
              <a:t>Mail</a:t>
            </a:r>
            <a:r>
              <a:rPr lang="ru-RU" sz="1800" dirty="0" smtClean="0">
                <a:solidFill>
                  <a:srgbClr val="000000"/>
                </a:solidFill>
              </a:rPr>
              <a:t>: </a:t>
            </a:r>
            <a:r>
              <a:rPr lang="en-US" sz="1800" dirty="0" smtClean="0">
                <a:solidFill>
                  <a:srgbClr val="0070C0"/>
                </a:solidFill>
              </a:rPr>
              <a:t>PrelovskyAA@bgu.ru</a:t>
            </a:r>
            <a:endParaRPr lang="ru-RU" sz="1800" dirty="0">
              <a:solidFill>
                <a:srgbClr val="0070C0"/>
              </a:solidFill>
            </a:endParaRPr>
          </a:p>
          <a:p>
            <a:r>
              <a:rPr lang="ru-RU" sz="1800" dirty="0" smtClean="0"/>
              <a:t>Заместитель </a:t>
            </a:r>
            <a:r>
              <a:rPr lang="ru-RU" sz="1800" dirty="0"/>
              <a:t>председателя: </a:t>
            </a:r>
            <a:r>
              <a:rPr lang="ru-RU" sz="1800" dirty="0" err="1"/>
              <a:t>Мкоян</a:t>
            </a:r>
            <a:r>
              <a:rPr lang="ru-RU" sz="1800" dirty="0"/>
              <a:t> Давид </a:t>
            </a:r>
            <a:r>
              <a:rPr lang="ru-RU" sz="1800" dirty="0" err="1"/>
              <a:t>Варужанович</a:t>
            </a:r>
            <a:endParaRPr lang="ru-RU" sz="1800" dirty="0"/>
          </a:p>
          <a:p>
            <a:r>
              <a:rPr lang="ru-RU" sz="1800" dirty="0"/>
              <a:t>Телефон: </a:t>
            </a:r>
            <a:r>
              <a:rPr lang="ru-RU" sz="1800" dirty="0">
                <a:ea typeface="+mn-lt"/>
                <a:cs typeface="+mn-lt"/>
              </a:rPr>
              <a:t>89246155009</a:t>
            </a:r>
            <a:endParaRPr lang="ru-RU" sz="1800" dirty="0"/>
          </a:p>
          <a:p>
            <a:r>
              <a:rPr lang="ru-RU" sz="1800" dirty="0" err="1"/>
              <a:t>ВКонтакте</a:t>
            </a:r>
            <a:r>
              <a:rPr lang="ru-RU" sz="1800" dirty="0"/>
              <a:t>: </a:t>
            </a:r>
            <a:r>
              <a:rPr lang="ru-RU" sz="1800" dirty="0">
                <a:solidFill>
                  <a:srgbClr val="0070C0"/>
                </a:solidFill>
                <a:ea typeface="+mn-lt"/>
                <a:cs typeface="+mn-lt"/>
                <a:hlinkClick r:id="rId2"/>
              </a:rPr>
              <a:t>https://vk.com/davidthebestnumberone</a:t>
            </a:r>
            <a:endParaRPr lang="ru-RU" sz="1800" dirty="0">
              <a:solidFill>
                <a:srgbClr val="0070C0"/>
              </a:solidFill>
              <a:ea typeface="+mn-lt"/>
              <a:cs typeface="+mn-lt"/>
            </a:endParaRPr>
          </a:p>
          <a:p>
            <a:r>
              <a:rPr lang="ru-RU" sz="1800" dirty="0"/>
              <a:t>Mail: </a:t>
            </a:r>
            <a:r>
              <a:rPr lang="ru-RU" sz="1800" dirty="0">
                <a:solidFill>
                  <a:srgbClr val="0070C0"/>
                </a:solidFill>
                <a:ea typeface="+mn-lt"/>
                <a:cs typeface="+mn-lt"/>
                <a:hlinkClick r:id="rId3"/>
              </a:rPr>
              <a:t>didjeimj@mail.ru</a:t>
            </a:r>
            <a:endParaRPr lang="ru-RU" sz="1800" dirty="0">
              <a:solidFill>
                <a:srgbClr val="0070C0"/>
              </a:solidFill>
            </a:endParaRPr>
          </a:p>
        </p:txBody>
      </p:sp>
      <p:pic>
        <p:nvPicPr>
          <p:cNvPr id="5" name="Рисунок 4" descr="Изображение выглядит как Графика, снимок экрана, графический дизайн, Цвет электрик">
            <a:extLst>
              <a:ext uri="{FF2B5EF4-FFF2-40B4-BE49-F238E27FC236}">
                <a16:creationId xmlns:a16="http://schemas.microsoft.com/office/drawing/2014/main" id="{8978D410-D634-11CA-14BC-BA49D8419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8398" y="2215526"/>
            <a:ext cx="4585216" cy="462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5825D7-D3CD-5858-16DB-2A4394457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803171"/>
            <a:ext cx="10691265" cy="1371030"/>
          </a:xfrm>
        </p:spPr>
        <p:txBody>
          <a:bodyPr>
            <a:normAutofit/>
          </a:bodyPr>
          <a:lstStyle/>
          <a:p>
            <a:r>
              <a:rPr lang="ru-RU" sz="4800"/>
              <a:t>Кто мы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5203AD-8B56-7670-B808-F368C68DB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4F19E-A7AD-4AA4-982D-85441FE902A4}" type="datetime1">
              <a:t>14.09.2026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793BAF-2C6A-41C4-6DE8-2772E11E7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46523B-AF2A-B79D-61E4-F84F4D9ED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2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9D3985-ABB1-1956-0F9C-02CAD1449B68}"/>
              </a:ext>
            </a:extLst>
          </p:cNvPr>
          <p:cNvSpPr txBox="1"/>
          <p:nvPr/>
        </p:nvSpPr>
        <p:spPr>
          <a:xfrm>
            <a:off x="1260836" y="1825721"/>
            <a:ext cx="344882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cap="all" dirty="0" smtClean="0">
                <a:latin typeface="Univers Condensed"/>
              </a:rPr>
              <a:t>1</a:t>
            </a:r>
            <a:r>
              <a:rPr lang="ru-RU" sz="3600" cap="all" dirty="0" smtClean="0">
                <a:latin typeface="Univers Condensed"/>
              </a:rPr>
              <a:t>2</a:t>
            </a:r>
            <a:r>
              <a:rPr lang="en-US" sz="3600" cap="all" dirty="0" smtClean="0">
                <a:latin typeface="Univers Condensed"/>
              </a:rPr>
              <a:t> </a:t>
            </a:r>
            <a:r>
              <a:rPr lang="en-US" sz="3600" cap="all" dirty="0" err="1">
                <a:latin typeface="Univers Condensed"/>
              </a:rPr>
              <a:t>секциЙ</a:t>
            </a:r>
            <a:endParaRPr lang="en-US" sz="3600" cap="all" dirty="0">
              <a:latin typeface="Univers Condensed"/>
            </a:endParaRPr>
          </a:p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4CF64C-F160-D3C9-1C98-0BF5BE1C3EFF}"/>
              </a:ext>
            </a:extLst>
          </p:cNvPr>
          <p:cNvSpPr txBox="1"/>
          <p:nvPr/>
        </p:nvSpPr>
        <p:spPr>
          <a:xfrm>
            <a:off x="715383" y="4258568"/>
            <a:ext cx="4171718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600" dirty="0">
                <a:latin typeface="Univers Condensed"/>
                <a:ea typeface="Univers Condensed"/>
                <a:cs typeface="Univers Condensed"/>
              </a:rPr>
              <a:t>14 СБОРНЫХ КОМАНД</a:t>
            </a:r>
            <a:endParaRPr lang="ru-RU" sz="3600" dirty="0">
              <a:latin typeface="Univers Condensed"/>
            </a:endParaRPr>
          </a:p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745A7F-845B-36CD-C7BB-2822A0B40DEE}"/>
              </a:ext>
            </a:extLst>
          </p:cNvPr>
          <p:cNvSpPr txBox="1"/>
          <p:nvPr/>
        </p:nvSpPr>
        <p:spPr>
          <a:xfrm>
            <a:off x="5827702" y="1610277"/>
            <a:ext cx="6124399" cy="13542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cap="all" dirty="0" err="1">
                <a:latin typeface="Univers Condensed"/>
              </a:rPr>
              <a:t>Более</a:t>
            </a:r>
            <a:r>
              <a:rPr lang="en-US" sz="3200" cap="all" dirty="0">
                <a:latin typeface="Univers Condensed"/>
              </a:rPr>
              <a:t> 40 </a:t>
            </a:r>
            <a:r>
              <a:rPr lang="en-US" sz="3200" cap="all" dirty="0" err="1">
                <a:latin typeface="Univers Condensed"/>
              </a:rPr>
              <a:t>аттестованных</a:t>
            </a:r>
            <a:r>
              <a:rPr lang="en-US" sz="3200" cap="all" dirty="0">
                <a:latin typeface="Univers Condensed"/>
              </a:rPr>
              <a:t> </a:t>
            </a:r>
            <a:r>
              <a:rPr lang="en-US" sz="3200" cap="all" dirty="0" err="1">
                <a:latin typeface="Univers Condensed"/>
              </a:rPr>
              <a:t>членов</a:t>
            </a:r>
            <a:r>
              <a:rPr lang="en-US" sz="3200" cap="all" dirty="0">
                <a:latin typeface="Univers Condensed"/>
              </a:rPr>
              <a:t> </a:t>
            </a:r>
            <a:r>
              <a:rPr lang="en-US" sz="3200" cap="all" dirty="0" err="1">
                <a:latin typeface="Univers Condensed"/>
              </a:rPr>
              <a:t>клуба</a:t>
            </a:r>
            <a:endParaRPr lang="en-US" sz="3200" cap="all" dirty="0">
              <a:latin typeface="Univers Condensed"/>
            </a:endParaRPr>
          </a:p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D5891B-4981-AA26-F328-5C92D2365C9C}"/>
              </a:ext>
            </a:extLst>
          </p:cNvPr>
          <p:cNvSpPr txBox="1"/>
          <p:nvPr/>
        </p:nvSpPr>
        <p:spPr>
          <a:xfrm>
            <a:off x="4963651" y="4073902"/>
            <a:ext cx="7120317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cap="all" dirty="0">
                <a:latin typeface="Univers Condensed"/>
              </a:rPr>
              <a:t>Участие </a:t>
            </a:r>
            <a:r>
              <a:rPr lang="en-US" sz="3200" cap="all" dirty="0" err="1">
                <a:latin typeface="Univers Condensed"/>
              </a:rPr>
              <a:t>сборных</a:t>
            </a:r>
            <a:r>
              <a:rPr lang="en-US" sz="3200" cap="all" dirty="0">
                <a:latin typeface="Univers Condensed"/>
              </a:rPr>
              <a:t> </a:t>
            </a:r>
            <a:r>
              <a:rPr lang="en-US" sz="3200" cap="all" dirty="0" err="1">
                <a:latin typeface="Univers Condensed"/>
              </a:rPr>
              <a:t>от</a:t>
            </a:r>
            <a:r>
              <a:rPr lang="en-US" sz="3200" cap="all" dirty="0">
                <a:latin typeface="Univers Condensed"/>
              </a:rPr>
              <a:t> </a:t>
            </a:r>
            <a:r>
              <a:rPr lang="en-US" sz="3200" cap="all" dirty="0" err="1">
                <a:latin typeface="Univers Condensed"/>
              </a:rPr>
              <a:t>городских</a:t>
            </a:r>
            <a:r>
              <a:rPr lang="en-US" sz="3200" cap="all" dirty="0">
                <a:latin typeface="Univers Condensed"/>
              </a:rPr>
              <a:t> </a:t>
            </a:r>
            <a:r>
              <a:rPr lang="en-US" sz="3200" cap="all" dirty="0" err="1">
                <a:latin typeface="Univers Condensed"/>
              </a:rPr>
              <a:t>до</a:t>
            </a:r>
            <a:r>
              <a:rPr lang="en-US" sz="3200" cap="all" dirty="0">
                <a:latin typeface="Univers Condensed"/>
              </a:rPr>
              <a:t> </a:t>
            </a:r>
            <a:r>
              <a:rPr lang="en-US" sz="3200" cap="all" dirty="0" err="1">
                <a:latin typeface="Univers Condensed"/>
              </a:rPr>
              <a:t>всероссийских</a:t>
            </a:r>
            <a:r>
              <a:rPr lang="en-US" sz="3200" cap="all" dirty="0">
                <a:latin typeface="Univers Condensed"/>
              </a:rPr>
              <a:t> </a:t>
            </a:r>
            <a:r>
              <a:rPr lang="en-US" sz="3200" cap="all" dirty="0" err="1">
                <a:latin typeface="Univers Condensed"/>
              </a:rPr>
              <a:t>лигах</a:t>
            </a:r>
            <a:r>
              <a:rPr lang="en-US" sz="3200" cap="all" dirty="0">
                <a:latin typeface="Univers Condensed"/>
              </a:rPr>
              <a:t> </a:t>
            </a:r>
            <a:r>
              <a:rPr lang="en-US" sz="3200" cap="all" dirty="0" err="1">
                <a:latin typeface="Univers Condensed"/>
              </a:rPr>
              <a:t>страны</a:t>
            </a:r>
            <a:endParaRPr lang="ru-RU" sz="3200" dirty="0"/>
          </a:p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5BED24-66F1-FC5F-C40F-895C730729B5}"/>
              </a:ext>
            </a:extLst>
          </p:cNvPr>
          <p:cNvSpPr txBox="1"/>
          <p:nvPr/>
        </p:nvSpPr>
        <p:spPr>
          <a:xfrm>
            <a:off x="1073018" y="2794655"/>
            <a:ext cx="3532998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cap="all" dirty="0" smtClean="0">
                <a:latin typeface="Univers Condensed"/>
              </a:rPr>
              <a:t>1</a:t>
            </a:r>
            <a:r>
              <a:rPr lang="ru-RU" sz="3600" cap="all" dirty="0" smtClean="0">
                <a:latin typeface="Univers Condensed"/>
              </a:rPr>
              <a:t>2</a:t>
            </a:r>
            <a:r>
              <a:rPr lang="en-US" sz="3600" cap="all" dirty="0" smtClean="0">
                <a:latin typeface="Univers Condensed"/>
              </a:rPr>
              <a:t> </a:t>
            </a:r>
            <a:r>
              <a:rPr lang="en-US" sz="3600" cap="all" dirty="0" err="1">
                <a:latin typeface="Univers Condensed"/>
              </a:rPr>
              <a:t>Видов</a:t>
            </a:r>
            <a:r>
              <a:rPr lang="en-US" sz="3600" cap="all" dirty="0">
                <a:latin typeface="Univers Condensed"/>
              </a:rPr>
              <a:t> </a:t>
            </a:r>
            <a:r>
              <a:rPr lang="en-US" sz="3600" cap="all" dirty="0" err="1">
                <a:latin typeface="Univers Condensed"/>
              </a:rPr>
              <a:t>спорта</a:t>
            </a:r>
            <a:endParaRPr lang="ru-RU" sz="3600" dirty="0" err="1">
              <a:latin typeface="Univers Condensed"/>
            </a:endParaRPr>
          </a:p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88CCBD-42C1-1A83-2D92-3F9AE8F7493B}"/>
              </a:ext>
            </a:extLst>
          </p:cNvPr>
          <p:cNvSpPr txBox="1"/>
          <p:nvPr/>
        </p:nvSpPr>
        <p:spPr>
          <a:xfrm>
            <a:off x="4963651" y="3071654"/>
            <a:ext cx="797543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600" dirty="0">
                <a:latin typeface="Univers Condensed"/>
              </a:rPr>
              <a:t>АКТИВ КЛУБА </a:t>
            </a:r>
            <a:r>
              <a:rPr lang="ru-RU" sz="3600" dirty="0">
                <a:ea typeface="+mn-lt"/>
                <a:cs typeface="+mn-lt"/>
              </a:rPr>
              <a:t>≈</a:t>
            </a:r>
            <a:r>
              <a:rPr lang="ru-RU" sz="3600" dirty="0">
                <a:latin typeface="Univers Condensed"/>
              </a:rPr>
              <a:t> 50 ЧЕЛОВЕК  </a:t>
            </a:r>
            <a:r>
              <a:rPr lang="ru-RU" sz="3600" baseline="0" dirty="0">
                <a:latin typeface="Univers Condensed"/>
              </a:rPr>
              <a:t>​</a:t>
            </a:r>
            <a:r>
              <a:rPr lang="ru-RU" sz="1200" dirty="0">
                <a:solidFill>
                  <a:srgbClr val="FFFFFF"/>
                </a:solidFill>
                <a:ea typeface="+mn-lt"/>
                <a:cs typeface="+mn-lt"/>
              </a:rPr>
              <a:t>. </a:t>
            </a:r>
            <a:endParaRPr lang="ru-RU" sz="3600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0024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750E6-CC12-806F-FF62-E870F2DD7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/>
              <a:t>Спортивная работа</a:t>
            </a:r>
          </a:p>
        </p:txBody>
      </p:sp>
      <p:pic>
        <p:nvPicPr>
          <p:cNvPr id="8" name="Объект 7" descr="Изображение выглядит как спортивная игра, спорт, текст, волейб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3BA0B90-E20E-5EC1-0972-A1332CC214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193" y="1716121"/>
            <a:ext cx="1685109" cy="1891858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id="{608AF79E-53FE-145B-B54B-CD46B189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7E6BD-D695-4431-B995-7D7EF42F62B0}" type="datetime1">
              <a:t>14.09.2026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DD8D49-46B4-5BC7-2EBC-772883C21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43D02E-BB5A-15F6-3B3C-EE6395336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3</a:t>
            </a:fld>
            <a:endParaRPr lang="en-US" dirty="0"/>
          </a:p>
        </p:txBody>
      </p:sp>
      <p:pic>
        <p:nvPicPr>
          <p:cNvPr id="9" name="Рисунок 8" descr="Изображение выглядит как одежда, человек, обувь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366FFEA-5832-E332-549F-B9624F96D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123" y="1717803"/>
            <a:ext cx="1946832" cy="1590071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одежда, человек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758EBF2-63F3-21CF-5E74-5BF117B6B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60" y="3682265"/>
            <a:ext cx="1927394" cy="139186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одежда, человек, текст, спор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0CDDA51-E259-147B-A4A6-677929F873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1890" y="1701285"/>
            <a:ext cx="1970132" cy="1620904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Виды спорта, конкуренция, Спортивная площад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54FF12-F5A7-27F1-A90F-2CD5EB9B5B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552" y="3429000"/>
            <a:ext cx="2054051" cy="1889584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одежда, человек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5315688-8DDB-52E1-BDF6-C5BFBFF1D5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392" y="5222782"/>
            <a:ext cx="1515078" cy="1316984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человек, текст, спорт, спортивная игр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DAEC867-4A5A-1612-8E93-4549ECF31D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47275" y="3616195"/>
            <a:ext cx="1472904" cy="1541619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одежда, человек, Человеческое лицо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7241EAA-6818-350B-C612-42578594EE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8016" y="1718905"/>
            <a:ext cx="1362353" cy="1365434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обувь, одежда, плака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48BDB3A-4D3A-79EA-960A-E9B72B63A1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64552" y="922768"/>
            <a:ext cx="1640467" cy="2167076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спорт, текст, обувь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724A4B4-6342-5302-27A3-DD15601509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97977" y="945893"/>
            <a:ext cx="1248325" cy="2140649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человек, обувь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D4B35EC-C2D8-D67B-24B0-DE07508AF2F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75597" y="3409179"/>
            <a:ext cx="1879807" cy="2175885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спорт, обувь, спортивное оборудование, Фитнес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0146B0D-194A-FD0B-1956-BBABACFB847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37359" y="3344211"/>
            <a:ext cx="1933049" cy="2241955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текст, человек, одежда, спор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F240434-AB5D-0593-8937-1CC8DF93920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58472" y="3615881"/>
            <a:ext cx="1850380" cy="1625309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текст, одежда, Человеческое лицо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0754F25-79EB-FFCB-E50D-CECDC64A3A6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729480" y="945893"/>
            <a:ext cx="1327863" cy="2259574"/>
          </a:xfrm>
          <a:prstGeom prst="rect">
            <a:avLst/>
          </a:prstGeom>
        </p:spPr>
      </p:pic>
      <p:pic>
        <p:nvPicPr>
          <p:cNvPr id="22" name="Рисунок 21" descr="Изображение выглядит как текст, одежд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F666E91-0964-030F-7051-19EB44CA6F5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00822" y="5325191"/>
            <a:ext cx="1489952" cy="139626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84036C7-A2E1-E328-36F4-FE26E3C3CF3A}"/>
              </a:ext>
            </a:extLst>
          </p:cNvPr>
          <p:cNvSpPr txBox="1"/>
          <p:nvPr/>
        </p:nvSpPr>
        <p:spPr>
          <a:xfrm>
            <a:off x="4254356" y="5694476"/>
            <a:ext cx="686152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/>
              <a:t>ССК – это постоянно работающая спортивная система</a:t>
            </a:r>
          </a:p>
        </p:txBody>
      </p:sp>
    </p:spTree>
    <p:extLst>
      <p:ext uri="{BB962C8B-B14F-4D97-AF65-F5344CB8AC3E}">
        <p14:creationId xmlns:p14="http://schemas.microsoft.com/office/powerpoint/2010/main" val="388883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26F30-689E-A384-BFC3-C72137DCC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Ключевые спортивные мероприятия</a:t>
            </a:r>
          </a:p>
        </p:txBody>
      </p:sp>
      <p:pic>
        <p:nvPicPr>
          <p:cNvPr id="7" name="Объект 6" descr="Изображение выглядит как текст, одежда, человек, костю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CB2302-3C6E-BCAA-3D4A-AF7C3495E9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864" y="1509103"/>
            <a:ext cx="1398793" cy="1521869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:a16="http://schemas.microsoft.com/office/drawing/2014/main" id="{8B637ECA-06C5-0D37-4B91-A4203DF03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D2EDF-862D-4019-8628-D97160B7EBB5}" type="datetime1">
              <a:t>14.09.2026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227D06-1B37-6D75-ADDD-FD17EB812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3BA49A-EE0E-6CD4-0FB2-1C34D75D0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4</a:t>
            </a:fld>
            <a:endParaRPr lang="en-US" dirty="0"/>
          </a:p>
        </p:txBody>
      </p:sp>
      <p:pic>
        <p:nvPicPr>
          <p:cNvPr id="8" name="Рисунок 7" descr="Изображение выглядит как текст, одежда, Человеческое лицо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159F03C-3D1E-59A1-2E96-8BEB70B5E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7904" y="1528403"/>
            <a:ext cx="1399519" cy="1537216"/>
          </a:xfrm>
          <a:prstGeom prst="rect">
            <a:avLst/>
          </a:prstGeom>
        </p:spPr>
      </p:pic>
      <p:pic>
        <p:nvPicPr>
          <p:cNvPr id="9" name="Рисунок 8" descr="Изображение выглядит как одежда, стол для игры в настольный теннис, человек, обув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C3AA36A-BAA8-6142-D809-BD1AB2094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769" y="1516291"/>
            <a:ext cx="1846474" cy="1550428"/>
          </a:xfrm>
          <a:prstGeom prst="rect">
            <a:avLst/>
          </a:prstGeom>
        </p:spPr>
      </p:pic>
      <p:pic>
        <p:nvPicPr>
          <p:cNvPr id="10" name="Рисунок 9" descr="Изображение выглядит как одежда, человек, текст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5485FEF-F34A-E51C-6E11-F3ECB65189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7692" y="1540273"/>
            <a:ext cx="1194494" cy="1334602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одежда, человек, обувь, спор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8603B53-89CC-620E-FA31-D9ACD51889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0538" y="1527303"/>
            <a:ext cx="1309210" cy="1431503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одежда, обувь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C8FFFA4-553E-1AC6-A02B-ADC2D01EFE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3929" y="1532809"/>
            <a:ext cx="1354559" cy="1532810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спортивная игра, спортивное оборудование, спорт, обув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B3E9C6-9D97-1332-D4EE-2083055AAD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04913" y="1560339"/>
            <a:ext cx="1364341" cy="1365433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одежда, человек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FC3E497-F649-AF2A-3F94-BFCDF19A8A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582" y="3067821"/>
            <a:ext cx="1388813" cy="1220083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одежда, человек, обувь, люд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DDD9D45-C454-96A6-F2D9-D45CD4A7C0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78944" y="3126182"/>
            <a:ext cx="1268636" cy="1290555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одежда, текст, человек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BC2E4B7-82A4-F271-6943-CBEA96C6C0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81119" y="1515190"/>
            <a:ext cx="1275538" cy="1647331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одежда, женщина, обувь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50DC8F6-0463-EEDF-D237-FBA183BAC87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79981" y="4567596"/>
            <a:ext cx="1311553" cy="1383053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спортивная игра, баскетбол, спорт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4CDE65A-6805-BDED-4BEA-7D3AAC74756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72678" y="2974222"/>
            <a:ext cx="1307760" cy="1479954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человек, спортивное оборудование, гандбол, обув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8C30258-0BA4-AED5-23B7-764E7EFD288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39178" y="2896040"/>
            <a:ext cx="1293291" cy="1554833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текст, одежда, человек, спортивная игр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17EC8F7-D014-64EB-1207-4AC65E032C6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49389" y="3082135"/>
            <a:ext cx="1921270" cy="1369839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одежда, текст, человек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59B9587-2E50-2266-0B78-6DA2A995C46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93867" y="3083237"/>
            <a:ext cx="1299757" cy="1378648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одежда, человек, женщина, коллаж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0D16B96-13D4-3300-DC0D-B563106731B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33707" y="3190048"/>
            <a:ext cx="1369050" cy="1568047"/>
          </a:xfrm>
          <a:prstGeom prst="rect">
            <a:avLst/>
          </a:prstGeom>
        </p:spPr>
      </p:pic>
      <p:pic>
        <p:nvPicPr>
          <p:cNvPr id="24" name="Рисунок 23" descr="Изображение выглядит как одежда, человек, текст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7D2B470-223E-A19B-B5CA-44449A53EF4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160608" y="4489413"/>
            <a:ext cx="1337817" cy="1123180"/>
          </a:xfrm>
          <a:prstGeom prst="rect">
            <a:avLst/>
          </a:prstGeom>
        </p:spPr>
      </p:pic>
      <p:pic>
        <p:nvPicPr>
          <p:cNvPr id="25" name="Рисунок 24" descr="Изображение выглядит как одежда, человек, снимок экрана, коллаж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9D8B8DD-5F23-819A-4C98-B6C55C89AFA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297803" y="4813088"/>
            <a:ext cx="1225995" cy="1294961"/>
          </a:xfrm>
          <a:prstGeom prst="rect">
            <a:avLst/>
          </a:prstGeom>
        </p:spPr>
      </p:pic>
      <p:pic>
        <p:nvPicPr>
          <p:cNvPr id="26" name="Рисунок 25" descr="Изображение выглядит как одежда, человек, Человеческое лицо, люд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5D3FA33-70F3-A9AF-A72B-A2A3C491759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598719" y="4513638"/>
            <a:ext cx="1455854" cy="1158417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текст, снимок экрана, обувь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EEB9081-717B-FF36-4DE6-8843F69CB8C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793173" y="3065617"/>
            <a:ext cx="1273455" cy="1669354"/>
          </a:xfrm>
          <a:prstGeom prst="rect">
            <a:avLst/>
          </a:prstGeom>
        </p:spPr>
      </p:pic>
      <p:pic>
        <p:nvPicPr>
          <p:cNvPr id="28" name="Рисунок 27" descr="Изображение выглядит как человек, одежда, стол, настольная игр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4C942C9-54EB-1136-A13B-A971F1F608B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794273" y="4810950"/>
            <a:ext cx="1179414" cy="1277342"/>
          </a:xfrm>
          <a:prstGeom prst="rect">
            <a:avLst/>
          </a:prstGeom>
        </p:spPr>
      </p:pic>
      <p:pic>
        <p:nvPicPr>
          <p:cNvPr id="29" name="Рисунок 28" descr="Изображение выглядит как обувь, спорт, человек,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5D90BE5-5210-1691-EB18-E1A1D2B1BF6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563732" y="4461885"/>
            <a:ext cx="1531727" cy="1264128"/>
          </a:xfrm>
          <a:prstGeom prst="rect">
            <a:avLst/>
          </a:prstGeom>
        </p:spPr>
      </p:pic>
      <p:pic>
        <p:nvPicPr>
          <p:cNvPr id="30" name="Рисунок 29" descr="Изображение выглядит как одежда, человек, Человеческое лицо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6DF55D1-5929-12E3-2603-1135EACB847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99851" y="4379297"/>
            <a:ext cx="1421605" cy="1761850"/>
          </a:xfrm>
          <a:prstGeom prst="rect">
            <a:avLst/>
          </a:prstGeom>
        </p:spPr>
      </p:pic>
      <p:pic>
        <p:nvPicPr>
          <p:cNvPr id="31" name="Рисунок 30" descr="Изображение выглядит как одежда, текст, обувь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B6147A6-17C9-8E52-61ED-7916D5F8FB4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196096" y="4516941"/>
            <a:ext cx="1318730" cy="126412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4FF84A1-4B29-0DD0-C5ED-B37530A21595}"/>
              </a:ext>
            </a:extLst>
          </p:cNvPr>
          <p:cNvSpPr txBox="1"/>
          <p:nvPr/>
        </p:nvSpPr>
        <p:spPr>
          <a:xfrm>
            <a:off x="336538" y="6182752"/>
            <a:ext cx="818731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/>
              <a:t>Провели более 20 турниров</a:t>
            </a:r>
          </a:p>
          <a:p>
            <a:r>
              <a:rPr lang="ru-RU" sz="1200"/>
              <a:t>Более 600 участников</a:t>
            </a:r>
          </a:p>
          <a:p>
            <a:r>
              <a:rPr lang="ru-RU" sz="1200"/>
              <a:t>Добавили новый формат соревнований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967625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2BEB60-B028-B14D-DC40-8E6B4E05E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Самые успешные проекты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0B6535-5DBA-64A3-A953-764CF4B1D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34" y="1610409"/>
            <a:ext cx="10691265" cy="36360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>
                <a:ea typeface="+mn-lt"/>
                <a:cs typeface="+mn-lt"/>
              </a:rPr>
              <a:t>УниверЛига</a:t>
            </a:r>
            <a:endParaRPr lang="ru-RU"/>
          </a:p>
          <a:p>
            <a:r>
              <a:rPr lang="ru-RU"/>
              <a:t>Битва болельщиков</a:t>
            </a:r>
            <a:endParaRPr lang="ru-RU" dirty="0"/>
          </a:p>
          <a:p>
            <a:r>
              <a:rPr lang="ru-RU">
                <a:ea typeface="+mn-lt"/>
                <a:cs typeface="+mn-lt"/>
              </a:rPr>
              <a:t>ГТО</a:t>
            </a:r>
            <a:endParaRPr lang="ru-RU"/>
          </a:p>
          <a:p>
            <a:r>
              <a:rPr lang="ru-RU">
                <a:ea typeface="+mn-lt"/>
                <a:cs typeface="+mn-lt"/>
              </a:rPr>
              <a:t>Кубки и цветы</a:t>
            </a:r>
            <a:endParaRPr lang="ru-RU"/>
          </a:p>
          <a:p>
            <a:r>
              <a:rPr lang="ru-RU">
                <a:ea typeface="+mn-lt"/>
                <a:cs typeface="+mn-lt"/>
              </a:rPr>
              <a:t>Летние игры 64 участника</a:t>
            </a:r>
            <a:endParaRPr lang="ru-RU"/>
          </a:p>
          <a:p>
            <a:r>
              <a:rPr lang="ru-RU">
                <a:ea typeface="+mn-lt"/>
                <a:cs typeface="+mn-lt"/>
              </a:rPr>
              <a:t>Аттестация менеджеров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D03500-F927-DDB3-23AA-A4ADE5977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5136-E385-4F8A-A36D-009F22DEB9F9}" type="datetime1">
              <a:t>14.09.2026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6CB230-FD3D-93A6-B913-F20AEA910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55DB5D-55C1-A33A-05B5-B5BC4B497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5</a:t>
            </a:fld>
            <a:endParaRPr lang="en-US" dirty="0"/>
          </a:p>
        </p:txBody>
      </p:sp>
      <p:pic>
        <p:nvPicPr>
          <p:cNvPr id="7" name="Рисунок 6" descr="Изображение выглядит как одежда, человек, текст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4622D86-F24E-9475-33E8-9767A6ED5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004" y="3981781"/>
            <a:ext cx="1845796" cy="2114221"/>
          </a:xfrm>
          <a:prstGeom prst="rect">
            <a:avLst/>
          </a:prstGeom>
        </p:spPr>
      </p:pic>
      <p:pic>
        <p:nvPicPr>
          <p:cNvPr id="8" name="Рисунок 7" descr="Изображение выглядит как человек, одежда, текст, обув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172A4E1-9CD7-EA43-C86D-15AEF9B43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3012" y="3948820"/>
            <a:ext cx="2743395" cy="2145053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плакат, графический дизайн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AEEA7B3-972D-2C78-B4FB-139D09C53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229" y="1610870"/>
            <a:ext cx="1887468" cy="30083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6A58123-5610-3E5E-9414-85F1216753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585" y="1615842"/>
            <a:ext cx="1327503" cy="1886438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плакат, башмак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DF3AA27-EBBF-A3C4-7D7A-67E1B0E0FB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91342" y="1494596"/>
            <a:ext cx="2152455" cy="2131839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мяч, одежда, футб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8B881BA-AAE7-F836-9E40-E5CA7759DC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9023" y="4285698"/>
            <a:ext cx="1678880" cy="1726614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одежда, человек, текст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89E7004-6FCA-A7FE-BEF0-203005BECE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879" y="4286801"/>
            <a:ext cx="2024939" cy="1731018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снимок экрана, Шрифт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C3F9121-83F1-0F46-75CD-1FBE40E9C4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9816" y="4779017"/>
            <a:ext cx="1765863" cy="1233297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екст, снимок экрана, Шрифт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6C62B25-1F52-111C-547C-F0E2295E30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53055" y="1598877"/>
            <a:ext cx="2061624" cy="226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4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423FD1-BB71-03FB-98B7-7F34E123E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758098"/>
            <a:ext cx="10691265" cy="1371030"/>
          </a:xfrm>
        </p:spPr>
        <p:txBody>
          <a:bodyPr/>
          <a:lstStyle/>
          <a:p>
            <a:r>
              <a:rPr lang="ru-RU" dirty="0"/>
              <a:t>Образовательная деятельность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F5E2A8-217D-0098-E6D9-54F4D9A48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>
                <a:ea typeface="+mn-lt"/>
                <a:cs typeface="+mn-lt"/>
              </a:rPr>
              <a:t>школа актива</a:t>
            </a:r>
            <a:endParaRPr lang="ru-RU"/>
          </a:p>
          <a:p>
            <a:r>
              <a:rPr lang="ru-RU">
                <a:ea typeface="+mn-lt"/>
                <a:cs typeface="+mn-lt"/>
              </a:rPr>
              <a:t>обучение менеджеров</a:t>
            </a:r>
            <a:endParaRPr lang="ru-RU"/>
          </a:p>
          <a:p>
            <a:r>
              <a:rPr lang="ru-RU">
                <a:ea typeface="+mn-lt"/>
                <a:cs typeface="+mn-lt"/>
              </a:rPr>
              <a:t>мастер-классы</a:t>
            </a:r>
            <a:endParaRPr lang="ru-RU"/>
          </a:p>
          <a:p>
            <a:r>
              <a:rPr lang="ru-RU">
                <a:ea typeface="+mn-lt"/>
                <a:cs typeface="+mn-lt"/>
              </a:rPr>
              <a:t>встречи</a:t>
            </a:r>
          </a:p>
          <a:p>
            <a:r>
              <a:rPr lang="ru-RU">
                <a:ea typeface="+mn-lt"/>
                <a:cs typeface="+mn-lt"/>
              </a:rPr>
              <a:t>лекции</a:t>
            </a:r>
            <a:endParaRPr lang="ru-RU"/>
          </a:p>
          <a:p>
            <a:r>
              <a:rPr lang="ru-RU">
                <a:ea typeface="+mn-lt"/>
                <a:cs typeface="+mn-lt"/>
              </a:rPr>
              <a:t>аттестация</a:t>
            </a:r>
            <a:endParaRPr lang="ru-RU"/>
          </a:p>
          <a:p>
            <a:r>
              <a:rPr lang="ru-RU">
                <a:ea typeface="+mn-lt"/>
                <a:cs typeface="+mn-lt"/>
              </a:rPr>
              <a:t>развитие руководителей направлений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9B8633-C15D-E42B-C49C-120D6ABF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27FDB-31CE-4FE5-B0C0-F8ABE459FA2D}" type="datetime1">
              <a:t>14.09.2026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73AAA0-23AB-D31C-9726-4BBA8601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5EA5F3-C5C4-FBF0-6788-35C92CEA7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6</a:t>
            </a:fld>
            <a:endParaRPr lang="en-US" dirty="0"/>
          </a:p>
        </p:txBody>
      </p:sp>
      <p:pic>
        <p:nvPicPr>
          <p:cNvPr id="8" name="Рисунок 7" descr="Изображение выглядит как текст, снимок экрана, Шрифт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08E64BD-42CC-3676-A43F-73F388A94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3400" y="4748184"/>
            <a:ext cx="1637071" cy="1211274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к, одежда, на открытом воздухе, дере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54A34F9-0B77-93FF-A1AF-52E9CF9B9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883" y="3290254"/>
            <a:ext cx="1771883" cy="1682567"/>
          </a:xfrm>
          <a:prstGeom prst="rect">
            <a:avLst/>
          </a:prstGeom>
        </p:spPr>
      </p:pic>
      <p:pic>
        <p:nvPicPr>
          <p:cNvPr id="10" name="Рисунок 9" descr="Изображение выглядит как одежда, текст, человек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9B00797-E243-BDEA-7224-590D194B9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5904" y="3247309"/>
            <a:ext cx="1760576" cy="172661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снимок экрана, плакат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6653DCF-D124-7953-F492-CAD43D28E2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7768" y="1601079"/>
            <a:ext cx="1848845" cy="290265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снимок экрана, одежд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81A6E4C-7ABA-BE82-B550-EEDC205EED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865" y="1606586"/>
            <a:ext cx="1782101" cy="2911456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одежда, Человеческое лицо, человек, женщи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E7569AB-37CF-3A8C-0249-303579D5B2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58318" y="4734970"/>
            <a:ext cx="2530843" cy="1246896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небо, одежда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59AFAE8-99E1-0DF2-E777-F972B644CA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0422" y="1609090"/>
            <a:ext cx="2944877" cy="147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42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989480-2743-05E9-02E9-FF82B8DE3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5791605" cy="1371030"/>
          </a:xfrm>
        </p:spPr>
        <p:txBody>
          <a:bodyPr>
            <a:normAutofit/>
          </a:bodyPr>
          <a:lstStyle/>
          <a:p>
            <a:r>
              <a:rPr lang="ru-RU" sz="3600" dirty="0"/>
              <a:t>Маркетинг клуба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CEFF4E-B028-2AEA-D1C7-8AA09E5A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36130-A849-4572-B5E2-85195C7406C4}" type="datetime1">
              <a:t>14.09.2026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246923-3732-9ED6-29F2-ACF51E45A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pic>
        <p:nvPicPr>
          <p:cNvPr id="8" name="Рисунок 7" descr="Изображение выглядит как Графика, снимок экрана, графический дизайн, Цвет электрик">
            <a:extLst>
              <a:ext uri="{FF2B5EF4-FFF2-40B4-BE49-F238E27FC236}">
                <a16:creationId xmlns:a16="http://schemas.microsoft.com/office/drawing/2014/main" id="{BC5AE2F4-9C18-173E-6AB5-A55886171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51" y="1497572"/>
            <a:ext cx="1757449" cy="1783876"/>
          </a:xfrm>
          <a:prstGeom prst="rect">
            <a:avLst/>
          </a:prstGeom>
        </p:spPr>
      </p:pic>
      <p:pic>
        <p:nvPicPr>
          <p:cNvPr id="23" name="Объект 22" descr="Изображение выглядит как текст, футбол, волейбол, спортивное оборудова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42A7F0E-C9E1-79EB-D390-2BDF897C1E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88659" y="4270802"/>
            <a:ext cx="1737388" cy="1777337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текст, плакат, Человеческое лицо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383AA81-D8E5-0F90-B42A-DD97914F6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777" y="2435757"/>
            <a:ext cx="1739669" cy="1744233"/>
          </a:xfrm>
          <a:prstGeom prst="rect">
            <a:avLst/>
          </a:prstGeom>
        </p:spPr>
      </p:pic>
      <p:pic>
        <p:nvPicPr>
          <p:cNvPr id="25" name="Рисунок 24" descr="Изображение выглядит как текст, Человеческое лицо, одежда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81C01FB-0902-45CE-7485-4595896B05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12" y="3291355"/>
            <a:ext cx="1944961" cy="2770508"/>
          </a:xfrm>
          <a:prstGeom prst="rect">
            <a:avLst/>
          </a:prstGeom>
        </p:spPr>
      </p:pic>
      <p:pic>
        <p:nvPicPr>
          <p:cNvPr id="26" name="Рисунок 25" descr="Изображение выглядит как текст, обувь, Танец, плава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C0168E2-3022-8A8D-C5AC-0D53049578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3083" y="4371590"/>
            <a:ext cx="1573774" cy="1590070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текст, снимок экрана, программное обеспечение, Значок на компьютер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2D7137D-0341-B05A-ED6F-BAA8F8D0FC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6579" y="1536113"/>
            <a:ext cx="2079836" cy="450593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ABA1ADB-0E4A-C608-642F-198A163E03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1598" y="2330046"/>
            <a:ext cx="1559432" cy="1955654"/>
          </a:xfrm>
          <a:prstGeom prst="rect">
            <a:avLst/>
          </a:prstGeom>
        </p:spPr>
      </p:pic>
      <p:pic>
        <p:nvPicPr>
          <p:cNvPr id="29" name="Рисунок 28" descr="Изображение выглядит как текст, одежда, женщин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71F1EC8-DA23-A253-5D53-77566A498B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54549" y="4198708"/>
            <a:ext cx="2778922" cy="1766255"/>
          </a:xfrm>
          <a:prstGeom prst="rect">
            <a:avLst/>
          </a:prstGeom>
        </p:spPr>
      </p:pic>
      <p:pic>
        <p:nvPicPr>
          <p:cNvPr id="30" name="Рисунок 29" descr="Изображение выглядит как текст, одежда, женщин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97FFC5E-5CD4-BAF6-C35C-617EEE352F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46841" y="2297012"/>
            <a:ext cx="2789656" cy="1766255"/>
          </a:xfrm>
          <a:prstGeom prst="rect">
            <a:avLst/>
          </a:prstGeom>
        </p:spPr>
      </p:pic>
      <p:pic>
        <p:nvPicPr>
          <p:cNvPr id="31" name="Рисунок 30" descr="Изображение выглядит как текст, Цвет электрик, Кобальтовая синь, сини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BA2A5C8-B073-1925-1AA5-A426D9521A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39804" y="862205"/>
            <a:ext cx="1343412" cy="1352221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8DB8657-378C-C283-817E-ECF08285936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34523" y="850092"/>
            <a:ext cx="1343411" cy="1361030"/>
          </a:xfrm>
          <a:prstGeom prst="rect">
            <a:avLst/>
          </a:prstGeom>
        </p:spPr>
      </p:pic>
      <p:pic>
        <p:nvPicPr>
          <p:cNvPr id="33" name="Рисунок 32" descr="Изображение выглядит как одежда, текст, Цвет электрик, Футбол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7126582-7ECE-79EC-EBBF-429934C6AD8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5312" y="860003"/>
            <a:ext cx="1356626" cy="1352221"/>
          </a:xfrm>
          <a:prstGeom prst="rect">
            <a:avLst/>
          </a:prstGeom>
        </p:spPr>
      </p:pic>
      <p:pic>
        <p:nvPicPr>
          <p:cNvPr id="34" name="Рисунок 33" descr="Изображение выглядит как текст, одежда, человек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9A56D81-2F3A-FB4B-A9DB-35E19BE409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98842" y="865509"/>
            <a:ext cx="1387457" cy="135662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84CB18AC-0428-D57A-3A2A-B767C8CF28A5}"/>
              </a:ext>
            </a:extLst>
          </p:cNvPr>
          <p:cNvSpPr txBox="1"/>
          <p:nvPr/>
        </p:nvSpPr>
        <p:spPr>
          <a:xfrm>
            <a:off x="259362" y="6217606"/>
            <a:ext cx="1015150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ea typeface="+mn-lt"/>
                <a:cs typeface="+mn-lt"/>
              </a:rPr>
              <a:t>Логотип; фирменный стиль; мерч; форма; соцсети; VK; афиши; оформление мероприятий; </a:t>
            </a:r>
            <a:r>
              <a:rPr lang="ru-RU">
                <a:ea typeface="+mn-lt"/>
                <a:cs typeface="+mn-lt"/>
              </a:rPr>
              <a:t>поздравлялки; брошюра; стикеры.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129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C748A1-4A04-256E-C80A-E902714EB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Работа с болельщиками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4DE461-913D-C784-1277-F04E04A41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340" y="1716120"/>
            <a:ext cx="10691265" cy="36360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>
                <a:ea typeface="+mn-lt"/>
                <a:cs typeface="+mn-lt"/>
              </a:rPr>
              <a:t>фан-сектор;</a:t>
            </a:r>
            <a:endParaRPr lang="ru-RU"/>
          </a:p>
          <a:p>
            <a:r>
              <a:rPr lang="ru-RU">
                <a:ea typeface="+mn-lt"/>
                <a:cs typeface="+mn-lt"/>
              </a:rPr>
              <a:t>группы поддержки;</a:t>
            </a:r>
            <a:endParaRPr lang="ru-RU"/>
          </a:p>
          <a:p>
            <a:r>
              <a:rPr lang="ru-RU">
                <a:ea typeface="+mn-lt"/>
                <a:cs typeface="+mn-lt"/>
              </a:rPr>
              <a:t>активности;</a:t>
            </a:r>
            <a:endParaRPr lang="ru-RU"/>
          </a:p>
          <a:p>
            <a:r>
              <a:rPr lang="ru-RU">
                <a:ea typeface="+mn-lt"/>
                <a:cs typeface="+mn-lt"/>
              </a:rPr>
              <a:t>фотозоны;</a:t>
            </a:r>
            <a:endParaRPr lang="ru-RU"/>
          </a:p>
          <a:p>
            <a:r>
              <a:rPr lang="ru-RU">
                <a:ea typeface="+mn-lt"/>
                <a:cs typeface="+mn-lt"/>
              </a:rPr>
              <a:t>конкурсы;</a:t>
            </a:r>
          </a:p>
          <a:p>
            <a:r>
              <a:rPr lang="ru-RU">
                <a:ea typeface="+mn-lt"/>
                <a:cs typeface="+mn-lt"/>
              </a:rPr>
              <a:t>вовлечение студентов.</a:t>
            </a:r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4ABB05-0E3E-8176-7BAB-BE71A167A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8C06F-763B-4736-9308-8E9A83A4C3AB}" type="datetime1">
              <a:t>14.09.2026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17E1B1-AACC-0EC3-7050-8E66F25FA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E145F4-5AE1-E463-0E1C-AF25BA363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8</a:t>
            </a:fld>
            <a:endParaRPr lang="en-US" dirty="0"/>
          </a:p>
        </p:txBody>
      </p:sp>
      <p:pic>
        <p:nvPicPr>
          <p:cNvPr id="7" name="Рисунок 6" descr="Изображение выглядит как человек, одежда, улыбка, сте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5D65374-677C-CE5E-2E63-E7F997646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5054" y="2664797"/>
            <a:ext cx="1705997" cy="1682567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логотип, снимок экрана, Цвет электр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2510E1B-EC8F-DCD1-4AC6-4543C10A0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305" y="921666"/>
            <a:ext cx="1601434" cy="1823515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7C4CF37-03B0-9401-0E70-0AFCBA8D3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3684" y="920112"/>
            <a:ext cx="1670771" cy="1651735"/>
          </a:xfrm>
          <a:prstGeom prst="rect">
            <a:avLst/>
          </a:prstGeom>
        </p:spPr>
      </p:pic>
      <p:pic>
        <p:nvPicPr>
          <p:cNvPr id="10" name="Рисунок 9" descr="Изображение выглядит как одежда, Человеческое лицо, человек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F0064F7-E41A-F6AA-663A-7EBF8E2B49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9848" y="4535662"/>
            <a:ext cx="2034774" cy="1554832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ловек, одежда, спортивная игра, спор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267549A-2D07-1736-D30A-EF65FBB86F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3920" y="2832172"/>
            <a:ext cx="1684016" cy="1603285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Человеческое лицо, одежд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1CD136E-B4D9-5C70-BB06-0B3CF859D7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46860" y="4410130"/>
            <a:ext cx="1408162" cy="1678163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спорт, человек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F946937-F434-E03C-B23D-D0801238D5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7921" y="3008360"/>
            <a:ext cx="2031718" cy="2933480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одежда, человек, улыбка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5D87577-E896-9166-7662-950EC34648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51346" y="4445368"/>
            <a:ext cx="1886586" cy="1493169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человек, Человеческое лицо, одежда, Мобильный телефо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C9188A2-496F-69D4-542E-698CE8AEEA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9939" y="3279242"/>
            <a:ext cx="2054552" cy="2796936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спорт, баскетбол, спортивная игра, мяч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A27410F-9ABB-B02E-279E-BC2AEE154D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219" y="4451973"/>
            <a:ext cx="1512110" cy="1488764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екст, человек, обувь, спор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2C2CEBA-1BC6-7F8E-3422-D2C4A8944E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08210" y="1607688"/>
            <a:ext cx="2139670" cy="1563644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эмблема, символ, логотип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FFA6D9E-3471-98D7-9F28-C42B67548A4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55099" y="1083538"/>
            <a:ext cx="2426784" cy="242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853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96B57D-92A3-4A35-F94E-3C70E53D7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01" y="912318"/>
            <a:ext cx="10691265" cy="1371030"/>
          </a:xfrm>
        </p:spPr>
        <p:txBody>
          <a:bodyPr>
            <a:normAutofit/>
          </a:bodyPr>
          <a:lstStyle/>
          <a:p>
            <a:r>
              <a:rPr lang="ru-RU" sz="3600" dirty="0"/>
              <a:t>Итоги сезона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B6189F-A844-945E-1F1E-50BF708F4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057" y="1716120"/>
            <a:ext cx="10691265" cy="4600700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ru-RU">
                <a:ea typeface="+mn-lt"/>
                <a:cs typeface="+mn-lt"/>
              </a:rPr>
              <a:t>50+ мероприятий;</a:t>
            </a:r>
            <a:endParaRPr lang="ru-RU"/>
          </a:p>
          <a:p>
            <a:r>
              <a:rPr lang="ru-RU">
                <a:ea typeface="+mn-lt"/>
                <a:cs typeface="+mn-lt"/>
              </a:rPr>
              <a:t>700+ участников;</a:t>
            </a:r>
            <a:endParaRPr lang="ru-RU"/>
          </a:p>
          <a:p>
            <a:r>
              <a:rPr lang="ru-RU">
                <a:ea typeface="+mn-lt"/>
                <a:cs typeface="+mn-lt"/>
              </a:rPr>
              <a:t>12 видов спорта;</a:t>
            </a:r>
            <a:endParaRPr lang="ru-RU"/>
          </a:p>
          <a:p>
            <a:r>
              <a:rPr lang="ru-RU">
                <a:ea typeface="+mn-lt"/>
                <a:cs typeface="+mn-lt"/>
              </a:rPr>
              <a:t>143 публикаций;</a:t>
            </a:r>
            <a:endParaRPr lang="ru-RU"/>
          </a:p>
          <a:p>
            <a:r>
              <a:rPr lang="ru-RU">
                <a:ea typeface="+mn-lt"/>
                <a:cs typeface="+mn-lt"/>
              </a:rPr>
              <a:t>15 менеджеров;</a:t>
            </a:r>
            <a:endParaRPr lang="ru-RU"/>
          </a:p>
          <a:p>
            <a:r>
              <a:rPr lang="ru-RU">
                <a:ea typeface="+mn-lt"/>
                <a:cs typeface="+mn-lt"/>
              </a:rPr>
              <a:t>участие в проектах АССК;</a:t>
            </a:r>
            <a:endParaRPr lang="ru-RU"/>
          </a:p>
          <a:p>
            <a:r>
              <a:rPr lang="ru-RU">
                <a:ea typeface="+mn-lt"/>
                <a:cs typeface="+mn-lt"/>
              </a:rPr>
              <a:t>победы сборных.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/>
              <a:t>А также мы по-прежнему являемся лучшим студенческим спортивным клубом в Иркутской области благодаря серебряной аттестации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F0486A-D354-C963-3968-A090ABF07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B05B1-182A-44DC-9D66-DA9D4DFE9D96}" type="datetime1">
              <a:t>14.09.2026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C843E0-5D22-241E-4B1C-1FB5C22CE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D32391-96BA-AF48-C9F7-F6FC15CB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9</a:t>
            </a:fld>
            <a:endParaRPr lang="en-US" dirty="0"/>
          </a:p>
        </p:txBody>
      </p:sp>
      <p:pic>
        <p:nvPicPr>
          <p:cNvPr id="7" name="Рисунок 6" descr="Изображение выглядит как текст, Человеческое лицо, одежда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931FE91-F3EF-C8DC-B8D9-D52D89BA3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280" y="3554533"/>
            <a:ext cx="1357904" cy="1911607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Человеческое лицо, человек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E14D822-E55B-CB4A-E340-6FB9F4856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952" y="3560036"/>
            <a:ext cx="1320619" cy="1885181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Человеческое лицо, одежд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E0F6F89-0494-0AC3-61A8-D4E19FDD9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5242" y="3543518"/>
            <a:ext cx="1346649" cy="1916015"/>
          </a:xfrm>
          <a:prstGeom prst="rect">
            <a:avLst/>
          </a:prstGeom>
        </p:spPr>
      </p:pic>
      <p:pic>
        <p:nvPicPr>
          <p:cNvPr id="10" name="Рисунок 9" descr="Изображение выглядит как одежда, Человеческое лицо, человек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801EF02-95C7-1815-E2A7-5058855FEA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5604" y="3557834"/>
            <a:ext cx="1743202" cy="202613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одежда, улыбка, Человеческое лицо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4DFF4E9-E856-6D54-CF39-07868D079B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8185" y="3567746"/>
            <a:ext cx="1862704" cy="200851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спортивная игра, спорт, текст, волейб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39B6533-4F97-19C5-1410-D84E086152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201" y="3868360"/>
            <a:ext cx="1644508" cy="1594474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одежда, Человеческое лицо, текст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D96E8C9-30A0-48F7-8989-72B1D4A2FA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4716" y="924969"/>
            <a:ext cx="2934011" cy="2462187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человек, графический дизайн, Цвет электр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2468732-D5F1-CA92-A849-82AB9B28D9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6352" y="1617598"/>
            <a:ext cx="1672196" cy="1669352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текст, снимок экрана, плакат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A184E28-91FA-B006-F7AA-E42972B137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13162" y="1015265"/>
            <a:ext cx="1639310" cy="227278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одежда, человек, текст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AC49CAF-2F23-5513-9BBF-7E6144F039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80785" y="954702"/>
            <a:ext cx="2813365" cy="246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26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A9C5-0BAC-DB5F-5B66-C91B0A4BC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Следите за новостями клуба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B1F485-B056-D284-7018-9C7878646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666061"/>
            <a:ext cx="10691265" cy="36360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1500" dirty="0"/>
              <a:t>Заместитель председателя: </a:t>
            </a:r>
            <a:r>
              <a:rPr lang="ru-RU" sz="1500" dirty="0" err="1"/>
              <a:t>Мкоян</a:t>
            </a:r>
            <a:r>
              <a:rPr lang="ru-RU" sz="1500" dirty="0"/>
              <a:t> Давид </a:t>
            </a:r>
            <a:r>
              <a:rPr lang="ru-RU" sz="1500" dirty="0" err="1"/>
              <a:t>Варужанович</a:t>
            </a:r>
            <a:endParaRPr lang="ru-RU" sz="1500" dirty="0"/>
          </a:p>
          <a:p>
            <a:r>
              <a:rPr lang="ru-RU" sz="1500" dirty="0"/>
              <a:t>Телефон: </a:t>
            </a:r>
            <a:r>
              <a:rPr lang="ru-RU" sz="1500" dirty="0">
                <a:ea typeface="+mn-lt"/>
                <a:cs typeface="+mn-lt"/>
              </a:rPr>
              <a:t>89246155009</a:t>
            </a:r>
            <a:endParaRPr lang="ru-RU" sz="1500" dirty="0"/>
          </a:p>
          <a:p>
            <a:r>
              <a:rPr lang="ru-RU" sz="1500" dirty="0" err="1"/>
              <a:t>ВКонтакте</a:t>
            </a:r>
            <a:r>
              <a:rPr lang="ru-RU" sz="1500" dirty="0"/>
              <a:t>: </a:t>
            </a:r>
            <a:r>
              <a:rPr lang="ru-RU" sz="1500" dirty="0">
                <a:hlinkClick r:id="rId2"/>
              </a:rPr>
              <a:t>https://vk.com/davidthebestnumberone</a:t>
            </a:r>
            <a:endParaRPr lang="ru-RU" sz="1500" dirty="0"/>
          </a:p>
          <a:p>
            <a:r>
              <a:rPr lang="ru-RU" sz="1500" dirty="0"/>
              <a:t>Mail: </a:t>
            </a:r>
            <a:r>
              <a:rPr lang="ru-RU" sz="1500" dirty="0">
                <a:hlinkClick r:id="rId3"/>
              </a:rPr>
              <a:t>didjeimj@mail.ru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D8F439-10CF-8F79-5E2F-C092C06AB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3539-44AD-4452-8426-0579B1B84E0C}" type="datetime1">
              <a:t>14.09.2026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38E2B2-6E44-68B2-41EA-0D7E0F2FA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A5FAB3-15CC-E44F-55B5-5E9ECFF0D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dirty="0"/>
              <a:t>10</a:t>
            </a:fld>
            <a:endParaRPr lang="en-US" dirty="0"/>
          </a:p>
        </p:txBody>
      </p:sp>
      <p:pic>
        <p:nvPicPr>
          <p:cNvPr id="7" name="Рисунок 6" descr="Изображение выглядит как Графика, графический дизайн, снимок экрана, круг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79A50D3-1DC1-348B-E710-409E6DE8A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4127" y="3401020"/>
            <a:ext cx="1929684" cy="18977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FCD8B9-703A-8605-15B7-29EA86D5386A}"/>
              </a:ext>
            </a:extLst>
          </p:cNvPr>
          <p:cNvSpPr txBox="1"/>
          <p:nvPr/>
        </p:nvSpPr>
        <p:spPr>
          <a:xfrm>
            <a:off x="2075060" y="5300678"/>
            <a:ext cx="228952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200"/>
              <a:t>А ещё Давид хочет чтобы вы </a:t>
            </a:r>
            <a:r>
              <a:rPr lang="ru-RU" sz="1200" dirty="0"/>
              <a:t>подписались на нашу группу</a:t>
            </a:r>
          </a:p>
        </p:txBody>
      </p:sp>
      <p:pic>
        <p:nvPicPr>
          <p:cNvPr id="9" name="Рисунок 8" descr="Изображение выглядит как концерт, Человеческое лицо, темнота, черно-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0C88816-02A5-02B3-37FD-35F86EA86F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4475" y="2295125"/>
            <a:ext cx="5400162" cy="360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25854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VTI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ChronicleVTI">
      <a:majorFont>
        <a:latin typeface="Univers Condensed"/>
        <a:ea typeface=""/>
        <a:cs typeface=""/>
      </a:majorFont>
      <a:minorFont>
        <a:latin typeface="Calisto MT" panose="02040603050505030304"/>
        <a:ea typeface=""/>
        <a:cs typeface=""/>
      </a:minorFont>
    </a:fontScheme>
    <a:fmtScheme name="Chronicle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34FD3B1-53CD-4A5C-943C-C44DFF248C3E}" vid="{19A790DA-2E4D-4134-98A6-7DECB1A1B84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236</Words>
  <Application>Microsoft Office PowerPoint</Application>
  <PresentationFormat>Широкоэкранный</PresentationFormat>
  <Paragraphs>92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Calisto MT</vt:lpstr>
      <vt:lpstr>Univers Condensed</vt:lpstr>
      <vt:lpstr>ChronicleVTI</vt:lpstr>
      <vt:lpstr>Байкальский государственный университет​ Студенческий спортивный клуб "Байкал"</vt:lpstr>
      <vt:lpstr>Кто мы</vt:lpstr>
      <vt:lpstr>Спортивная работа</vt:lpstr>
      <vt:lpstr>Ключевые спортивные мероприятия</vt:lpstr>
      <vt:lpstr>Самые успешные проекты</vt:lpstr>
      <vt:lpstr>Образовательная деятельность</vt:lpstr>
      <vt:lpstr>Маркетинг клуба</vt:lpstr>
      <vt:lpstr>Работа с болельщиками</vt:lpstr>
      <vt:lpstr>Итоги сезона</vt:lpstr>
      <vt:lpstr>Следите за новостями клуба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Байкальский государственный университет​ Студенческий спортивный клуб "Байкал"</dc:title>
  <dc:creator/>
  <cp:lastModifiedBy>Преловский Александр Александрович</cp:lastModifiedBy>
  <cp:revision>637</cp:revision>
  <dcterms:created xsi:type="dcterms:W3CDTF">2026-06-29T12:16:57Z</dcterms:created>
  <dcterms:modified xsi:type="dcterms:W3CDTF">2026-09-14T03:14:47Z</dcterms:modified>
</cp:coreProperties>
</file>